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60"/>
  </p:notesMasterIdLst>
  <p:handoutMasterIdLst>
    <p:handoutMasterId r:id="rId61"/>
  </p:handoutMasterIdLst>
  <p:sldIdLst>
    <p:sldId id="893" r:id="rId2"/>
    <p:sldId id="860" r:id="rId3"/>
    <p:sldId id="820" r:id="rId4"/>
    <p:sldId id="929" r:id="rId5"/>
    <p:sldId id="859" r:id="rId6"/>
    <p:sldId id="945" r:id="rId7"/>
    <p:sldId id="823" r:id="rId8"/>
    <p:sldId id="825" r:id="rId9"/>
    <p:sldId id="826" r:id="rId10"/>
    <p:sldId id="931" r:id="rId11"/>
    <p:sldId id="894" r:id="rId12"/>
    <p:sldId id="896" r:id="rId13"/>
    <p:sldId id="968" r:id="rId14"/>
    <p:sldId id="897" r:id="rId15"/>
    <p:sldId id="898" r:id="rId16"/>
    <p:sldId id="899" r:id="rId17"/>
    <p:sldId id="864" r:id="rId18"/>
    <p:sldId id="862" r:id="rId19"/>
    <p:sldId id="932" r:id="rId20"/>
    <p:sldId id="970" r:id="rId21"/>
    <p:sldId id="863" r:id="rId22"/>
    <p:sldId id="834" r:id="rId23"/>
    <p:sldId id="900" r:id="rId24"/>
    <p:sldId id="971" r:id="rId25"/>
    <p:sldId id="944" r:id="rId26"/>
    <p:sldId id="919" r:id="rId27"/>
    <p:sldId id="921" r:id="rId28"/>
    <p:sldId id="917" r:id="rId29"/>
    <p:sldId id="946" r:id="rId30"/>
    <p:sldId id="947" r:id="rId31"/>
    <p:sldId id="948" r:id="rId32"/>
    <p:sldId id="949" r:id="rId33"/>
    <p:sldId id="950" r:id="rId34"/>
    <p:sldId id="951" r:id="rId35"/>
    <p:sldId id="952" r:id="rId36"/>
    <p:sldId id="953" r:id="rId37"/>
    <p:sldId id="901" r:id="rId38"/>
    <p:sldId id="904" r:id="rId39"/>
    <p:sldId id="954" r:id="rId40"/>
    <p:sldId id="955" r:id="rId41"/>
    <p:sldId id="956" r:id="rId42"/>
    <p:sldId id="957" r:id="rId43"/>
    <p:sldId id="958" r:id="rId44"/>
    <p:sldId id="959" r:id="rId45"/>
    <p:sldId id="960" r:id="rId46"/>
    <p:sldId id="961" r:id="rId47"/>
    <p:sldId id="962" r:id="rId48"/>
    <p:sldId id="963" r:id="rId49"/>
    <p:sldId id="964" r:id="rId50"/>
    <p:sldId id="965" r:id="rId51"/>
    <p:sldId id="966" r:id="rId52"/>
    <p:sldId id="967" r:id="rId53"/>
    <p:sldId id="905" r:id="rId54"/>
    <p:sldId id="906" r:id="rId55"/>
    <p:sldId id="923" r:id="rId56"/>
    <p:sldId id="926" r:id="rId57"/>
    <p:sldId id="972" r:id="rId58"/>
    <p:sldId id="928" r:id="rId59"/>
  </p:sldIdLst>
  <p:sldSz cx="12192000" cy="6858000"/>
  <p:notesSz cx="7099300" cy="10234613"/>
  <p:custDataLst>
    <p:tags r:id="rId6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8FAAFF"/>
    <a:srgbClr val="7F2727"/>
    <a:srgbClr val="0066FF"/>
    <a:srgbClr val="B8EAC0"/>
    <a:srgbClr val="A3FFCD"/>
    <a:srgbClr val="A50021"/>
    <a:srgbClr val="7DFF00"/>
    <a:srgbClr val="B9F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94" autoAdjust="0"/>
    <p:restoredTop sz="75528" autoAdjust="0"/>
  </p:normalViewPr>
  <p:slideViewPr>
    <p:cSldViewPr>
      <p:cViewPr varScale="1">
        <p:scale>
          <a:sx n="62" d="100"/>
          <a:sy n="62" d="100"/>
        </p:scale>
        <p:origin x="111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370EF009-23CE-4081-AF56-082D82CEF6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05" y="4862233"/>
            <a:ext cx="5677492" cy="460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72CC9163-7EC6-4747-8782-88871FDBE1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2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94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generates the time-limited</a:t>
            </a:r>
            <a:r>
              <a:rPr lang="en-US" baseline="0" dirty="0"/>
              <a:t> values for </a:t>
            </a:r>
            <a:r>
              <a:rPr lang="en-US" baseline="0" dirty="0" err="1"/>
              <a:t>gridworld</a:t>
            </a:r>
            <a:r>
              <a:rPr lang="en-US" baseline="0" dirty="0"/>
              <a:t> as snapshotted onto the next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01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331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Reward function different from the book :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r>
              <a:rPr lang="en-US" dirty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Need to modify </a:t>
            </a:r>
            <a:r>
              <a:rPr lang="en-US" dirty="0" err="1">
                <a:ea typeface="ＭＳ Ｐゴシック" pitchFamily="34" charset="-128"/>
              </a:rPr>
              <a:t>expectimax</a:t>
            </a:r>
            <a:r>
              <a:rPr lang="en-US" dirty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50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87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53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Dan has a DEMO for this.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233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R(s) = the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living reward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958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 MDP chance node represents uncertainty about what might happen based on (s,a)  [as opposed to being a random adversary]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Q-state (s,a)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67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94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[Note:</a:t>
            </a:r>
            <a:r>
              <a:rPr lang="en-US" baseline="0" dirty="0"/>
              <a:t> this demo doesn’t show anything in action, just pops up V and Q values.]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7.xml"/><Relationship Id="rId7" Type="http://schemas.openxmlformats.org/officeDocument/2006/relationships/image" Target="../media/image3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10.xml"/><Relationship Id="rId7" Type="http://schemas.openxmlformats.org/officeDocument/2006/relationships/image" Target="../media/image3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6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3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3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4.png"/><Relationship Id="rId5" Type="http://schemas.openxmlformats.org/officeDocument/2006/relationships/tags" Target="../tags/tag15.xml"/><Relationship Id="rId10" Type="http://schemas.openxmlformats.org/officeDocument/2006/relationships/image" Target="../media/image43.png"/><Relationship Id="rId4" Type="http://schemas.openxmlformats.org/officeDocument/2006/relationships/tags" Target="../tags/tag14.xml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w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64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w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image" Target="../media/image51.png"/><Relationship Id="rId26" Type="http://schemas.openxmlformats.org/officeDocument/2006/relationships/image" Target="../media/image69.png"/><Relationship Id="rId3" Type="http://schemas.openxmlformats.org/officeDocument/2006/relationships/tags" Target="../tags/tag23.xml"/><Relationship Id="rId21" Type="http://schemas.openxmlformats.org/officeDocument/2006/relationships/image" Target="../media/image84.png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image" Target="../media/image50.png"/><Relationship Id="rId25" Type="http://schemas.openxmlformats.org/officeDocument/2006/relationships/image" Target="../media/image85.png"/><Relationship Id="rId2" Type="http://schemas.openxmlformats.org/officeDocument/2006/relationships/tags" Target="../tags/tag22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53.png"/><Relationship Id="rId29" Type="http://schemas.openxmlformats.org/officeDocument/2006/relationships/image" Target="../media/image88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image" Target="../media/image67.png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image" Target="../media/image68.png"/><Relationship Id="rId28" Type="http://schemas.openxmlformats.org/officeDocument/2006/relationships/image" Target="../media/image87.png"/><Relationship Id="rId10" Type="http://schemas.openxmlformats.org/officeDocument/2006/relationships/tags" Target="../tags/tag30.xml"/><Relationship Id="rId19" Type="http://schemas.openxmlformats.org/officeDocument/2006/relationships/image" Target="../media/image52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image" Target="../media/image66.png"/><Relationship Id="rId27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tags" Target="../tags/tag39.xml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5.png"/><Relationship Id="rId4" Type="http://schemas.openxmlformats.org/officeDocument/2006/relationships/tags" Target="../tags/tag40.xml"/><Relationship Id="rId9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.xml"/><Relationship Id="rId7" Type="http://schemas.openxmlformats.org/officeDocument/2006/relationships/image" Target="../media/image1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3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544224"/>
            <a:ext cx="7510462" cy="4018097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12395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Markov Decision Processes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Fatemeh Mansoori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Isfahan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Racing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681" y="1353401"/>
            <a:ext cx="9418638" cy="50473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4729164"/>
          </a:xfrm>
        </p:spPr>
        <p:txBody>
          <a:bodyPr/>
          <a:lstStyle/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Three states: </a:t>
            </a:r>
            <a:r>
              <a:rPr lang="en-US" sz="2000" dirty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dirty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Two actions: </a:t>
            </a:r>
            <a:r>
              <a:rPr lang="en-US" sz="2000" i="1" dirty="0">
                <a:latin typeface="Calibri"/>
                <a:cs typeface="Calibri"/>
              </a:rPr>
              <a:t>Slow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dirty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Going faster gets double reward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2286000"/>
            <a:ext cx="11044696" cy="3962400"/>
            <a:chOff x="838200" y="2286000"/>
            <a:chExt cx="11044696" cy="39624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7F2727"/>
                  </a:solidFill>
                  <a:latin typeface="Calibri"/>
                  <a:cs typeface="Calibri"/>
                </a:rPr>
                <a:t>Warm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Overheated</a:t>
              </a: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cxnSp>
          <p:nvCxnSpPr>
            <p:cNvPr id="60" name="Curved Connector 12"/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Each MDP state projects an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/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</a:rPr>
              <a:t>s</a:t>
            </a:r>
            <a:r>
              <a:rPr lang="ja-JP" altLang="en-US">
                <a:solidFill>
                  <a:schemeClr val="accent2"/>
                </a:solidFill>
              </a:rPr>
              <a:t>’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 called a </a:t>
            </a:r>
            <a:r>
              <a:rPr lang="en-US" altLang="ja-JP" i="1" dirty="0">
                <a:solidFill>
                  <a:srgbClr val="C00000"/>
                </a:solidFill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T(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 = P(s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|</a:t>
            </a:r>
            <a:r>
              <a:rPr lang="en-US" altLang="ja-JP" dirty="0" err="1">
                <a:solidFill>
                  <a:srgbClr val="C00000"/>
                </a:solidFill>
              </a:rPr>
              <a:t>s,a</a:t>
            </a:r>
            <a:r>
              <a:rPr lang="en-US" altLang="ja-JP" dirty="0">
                <a:solidFill>
                  <a:srgbClr val="C00000"/>
                </a:solidFill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R(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s,a,s</a:t>
            </a:r>
            <a:r>
              <a:rPr lang="ja-JP" altLang="en-US"/>
              <a:t>’</a:t>
            </a:r>
            <a:endParaRPr lang="en-US"/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 is a </a:t>
            </a:r>
            <a:r>
              <a:rPr lang="en-US" i="1" dirty="0">
                <a:solidFill>
                  <a:srgbClr val="0000FF"/>
                </a:solidFill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600" y="34290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</a:rPr>
              <a:t>(s, a) is a </a:t>
            </a:r>
            <a:r>
              <a:rPr lang="en-US" i="1" dirty="0">
                <a:solidFill>
                  <a:srgbClr val="008000"/>
                </a:solidFill>
              </a:rPr>
              <a:t>q-state</a:t>
            </a:r>
          </a:p>
        </p:txBody>
      </p:sp>
      <p:pic>
        <p:nvPicPr>
          <p:cNvPr id="18434" name="Picture 2" descr="C:\Users\Dan\Dropbox\Office\CS 188\Ketrina Art\MDPs\QState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743200"/>
            <a:ext cx="3017838" cy="2260157"/>
          </a:xfrm>
          <a:prstGeom prst="rect">
            <a:avLst/>
          </a:prstGeom>
          <a:noFill/>
        </p:spPr>
      </p:pic>
      <p:pic>
        <p:nvPicPr>
          <p:cNvPr id="35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4" cstate="print"/>
          <a:srcRect l="73764" r="1569" b="67901"/>
          <a:stretch>
            <a:fillRect/>
          </a:stretch>
        </p:blipFill>
        <p:spPr bwMode="auto">
          <a:xfrm>
            <a:off x="10134600" y="4343400"/>
            <a:ext cx="1844538" cy="1600200"/>
          </a:xfrm>
          <a:prstGeom prst="rect">
            <a:avLst/>
          </a:prstGeom>
          <a:noFill/>
        </p:spPr>
      </p:pic>
      <p:pic>
        <p:nvPicPr>
          <p:cNvPr id="36" name="Picture 2" descr="C:\Users\Dan\Dropbox\Office\CS 188\Ketrina Art\MDPs\GridFutures3.png"/>
          <p:cNvPicPr>
            <a:picLocks noChangeAspect="1" noChangeArrowheads="1"/>
          </p:cNvPicPr>
          <p:nvPr/>
        </p:nvPicPr>
        <p:blipFill>
          <a:blip r:embed="rId5" cstate="print"/>
          <a:srcRect l="52636" t="68040" r="24411"/>
          <a:stretch>
            <a:fillRect/>
          </a:stretch>
        </p:blipFill>
        <p:spPr bwMode="auto">
          <a:xfrm>
            <a:off x="9906000" y="1447800"/>
            <a:ext cx="2057400" cy="1444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6711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preferences should an agent have over reward sequences?</a:t>
            </a:r>
          </a:p>
          <a:p>
            <a:endParaRPr lang="en-US" sz="2800" dirty="0"/>
          </a:p>
          <a:p>
            <a:r>
              <a:rPr lang="en-US" sz="2800" dirty="0"/>
              <a:t>More or less?</a:t>
            </a:r>
          </a:p>
          <a:p>
            <a:endParaRPr lang="en-US" sz="2800" dirty="0"/>
          </a:p>
          <a:p>
            <a:r>
              <a:rPr lang="en-US" sz="2800" dirty="0"/>
              <a:t>Now or later?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24200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2, 2]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8253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[2, 3, 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4595" y="2409825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[0, 0, 1]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8253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0, 0]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4595" y="343918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r>
              <a:rPr lang="en-US" sz="2800" dirty="0"/>
              <a:t>It’s reasonable to maximize the sum of rewards</a:t>
            </a:r>
          </a:p>
          <a:p>
            <a:r>
              <a:rPr lang="en-US" sz="2800" dirty="0"/>
              <a:t>It’s also reasonable to prefer rewards now to rewards later</a:t>
            </a:r>
          </a:p>
          <a:p>
            <a:r>
              <a:rPr lang="en-US" sz="2800" dirty="0"/>
              <a:t>One solution: values of rewards decay exponentially</a:t>
            </a:r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Next 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In Two Steps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46482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Why discount?</a:t>
            </a:r>
            <a:endParaRPr lang="en-US" sz="2400" dirty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42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24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24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24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28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76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63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64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2600" y="3429000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Stationary Preferences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9296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Theorem: if we assume </a:t>
            </a:r>
            <a:r>
              <a:rPr lang="en-US" sz="2800" dirty="0">
                <a:solidFill>
                  <a:srgbClr val="C00000"/>
                </a:solidFill>
                <a:ea typeface="ＭＳ Ｐゴシック" pitchFamily="34" charset="-128"/>
              </a:rPr>
              <a:t>stationary preferences</a:t>
            </a:r>
            <a:r>
              <a:rPr lang="en-US" sz="2800" dirty="0">
                <a:ea typeface="ＭＳ Ｐゴシック" pitchFamily="34" charset="-128"/>
              </a:rPr>
              <a:t>: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Then: there are only two ways to define utilities</a:t>
            </a:r>
          </a:p>
          <a:p>
            <a:pPr lvl="1">
              <a:lnSpc>
                <a:spcPct val="90000"/>
              </a:lnSpc>
            </a:pPr>
            <a:endParaRPr lang="en-US" sz="11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17244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 l="45437" t="34977" r="45475" b="36323"/>
          <a:stretch>
            <a:fillRect/>
          </a:stretch>
        </p:blipFill>
        <p:spPr bwMode="auto">
          <a:xfrm rot="5400000">
            <a:off x="4191000" y="2755900"/>
            <a:ext cx="5080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53048" y="5167176"/>
            <a:ext cx="5795912" cy="3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57600" y="5715000"/>
            <a:ext cx="5955524" cy="36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432" y="1320800"/>
            <a:ext cx="3927056" cy="3276600"/>
          </a:xfrm>
          <a:prstGeom prst="rect">
            <a:avLst/>
          </a:prstGeom>
          <a:noFill/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2514600" y="2184808"/>
            <a:ext cx="3733800" cy="405992"/>
          </a:xfrm>
          <a:prstGeom prst="rect">
            <a:avLst/>
          </a:prstGeom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209800" y="3327888"/>
            <a:ext cx="4398499" cy="4059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480800" cy="4729164"/>
          </a:xfrm>
        </p:spPr>
        <p:txBody>
          <a:bodyPr/>
          <a:lstStyle/>
          <a:p>
            <a:r>
              <a:rPr lang="en-US" sz="2800" dirty="0"/>
              <a:t>Given: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Actions: East, West, and Exit (only available in exit states a, e)</a:t>
            </a:r>
          </a:p>
          <a:p>
            <a:pPr lvl="1"/>
            <a:r>
              <a:rPr lang="en-US" sz="2400" dirty="0"/>
              <a:t>Transitions: deterministic</a:t>
            </a:r>
          </a:p>
          <a:p>
            <a:endParaRPr lang="en-US" sz="2800" dirty="0"/>
          </a:p>
          <a:p>
            <a:r>
              <a:rPr lang="en-US" sz="2800" dirty="0"/>
              <a:t>Quiz 1: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Quiz 2: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0.1,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Quiz 3: For which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>
                <a:latin typeface="cmmi10"/>
                <a:ea typeface="cmmi10"/>
                <a:cs typeface="cmmi10"/>
              </a:rPr>
              <a:t> </a:t>
            </a:r>
            <a:r>
              <a:rPr lang="en-US" sz="2800" dirty="0"/>
              <a:t>are West and East equally good when in state d?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76600" y="1219200"/>
            <a:ext cx="3594100" cy="1168400"/>
            <a:chOff x="3352800" y="3505200"/>
            <a:chExt cx="3594100" cy="1168400"/>
          </a:xfrm>
        </p:grpSpPr>
        <p:pic>
          <p:nvPicPr>
            <p:cNvPr id="4" name="Picture 3" descr="discount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05200"/>
              <a:ext cx="3594100" cy="11684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86400" y="3733800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9372600" y="16764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229600" y="3657600"/>
            <a:ext cx="3289300" cy="685800"/>
            <a:chOff x="7870815" y="3645405"/>
            <a:chExt cx="3289300" cy="685800"/>
          </a:xfrm>
        </p:grpSpPr>
        <p:pic>
          <p:nvPicPr>
            <p:cNvPr id="17" name="Picture 16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229600" y="4572000"/>
            <a:ext cx="3289300" cy="685800"/>
            <a:chOff x="7870815" y="3645405"/>
            <a:chExt cx="3289300" cy="685800"/>
          </a:xfrm>
        </p:grpSpPr>
        <p:pic>
          <p:nvPicPr>
            <p:cNvPr id="21" name="Picture 20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6731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219200"/>
            <a:ext cx="6150138" cy="5327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39B2E-35B7-BC7A-22B1-0591AE3D6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D5A02-AA5D-47DD-8D4A-70C820680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discounting factor &lt; 1, what is the maximum utility an agent would acquire by infinitively doing actions?</a:t>
            </a:r>
          </a:p>
        </p:txBody>
      </p:sp>
    </p:spTree>
    <p:extLst>
      <p:ext uri="{BB962C8B-B14F-4D97-AF65-F5344CB8AC3E}">
        <p14:creationId xmlns:p14="http://schemas.microsoft.com/office/powerpoint/2010/main" val="878968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Infinite Utilities?!</a:t>
            </a:r>
          </a:p>
        </p:txBody>
      </p:sp>
      <p:sp>
        <p:nvSpPr>
          <p:cNvPr id="1725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896600" cy="5105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/>
              <a:t>Problem: What if the game lasts forever?  Do we get infinite rewards?</a:t>
            </a:r>
          </a:p>
          <a:p>
            <a:pPr lvl="3">
              <a:buFont typeface="Wingdings" charset="0"/>
              <a:buChar char="§"/>
              <a:defRPr/>
            </a:pPr>
            <a:endParaRPr lang="en-US" sz="1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Solutions: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400" dirty="0"/>
              <a:t>Finite horizon: (similar to depth-limited search)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Terminate episodes after a fixed T steps (e.g. life)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Gives </a:t>
            </a:r>
            <a:r>
              <a:rPr lang="en-US" sz="2000" dirty="0" err="1"/>
              <a:t>nonstationary</a:t>
            </a:r>
            <a:r>
              <a:rPr lang="en-US" sz="2000" dirty="0"/>
              <a:t> policies (</a:t>
            </a:r>
            <a:r>
              <a:rPr lang="en-US" sz="2000" dirty="0">
                <a:sym typeface="Symbol" charset="0"/>
              </a:rPr>
              <a:t> depends on time left)</a:t>
            </a:r>
          </a:p>
          <a:p>
            <a:pPr lvl="7">
              <a:defRPr/>
            </a:pPr>
            <a:endParaRPr lang="en-US" sz="8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>
                <a:sym typeface="Symbol" charset="0"/>
              </a:rPr>
              <a:t>Discounting: use 0 &lt;  &lt; 1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2">
              <a:buFont typeface="Wingdings" charset="0"/>
              <a:buChar char="§"/>
              <a:defRPr/>
            </a:pPr>
            <a:r>
              <a:rPr lang="en-US" sz="2000" dirty="0">
                <a:sym typeface="Symbol" charset="0"/>
              </a:rPr>
              <a:t>Smaller  means smaller </a:t>
            </a:r>
            <a:r>
              <a:rPr lang="ja-JP" altLang="en-US" sz="2000" dirty="0">
                <a:sym typeface="Symbol" charset="0"/>
              </a:rPr>
              <a:t>“</a:t>
            </a:r>
            <a:r>
              <a:rPr lang="en-US" altLang="ja-JP" sz="2000" dirty="0">
                <a:sym typeface="Symbol" charset="0"/>
              </a:rPr>
              <a:t>horizon</a:t>
            </a:r>
            <a:r>
              <a:rPr lang="ja-JP" altLang="en-US" sz="2000" dirty="0">
                <a:sym typeface="Symbol" charset="0"/>
              </a:rPr>
              <a:t>”</a:t>
            </a:r>
            <a:r>
              <a:rPr lang="en-US" altLang="ja-JP" sz="2000" dirty="0">
                <a:sym typeface="Symbol" charset="0"/>
              </a:rPr>
              <a:t> – shorter term focus</a:t>
            </a:r>
          </a:p>
          <a:p>
            <a:pPr lvl="8">
              <a:buClr>
                <a:srgbClr val="000000"/>
              </a:buClr>
              <a:defRPr/>
            </a:pPr>
            <a:endParaRPr lang="en-US" sz="800" dirty="0">
              <a:solidFill>
                <a:srgbClr val="000000"/>
              </a:solidFill>
              <a:sym typeface="Symbol" charset="0"/>
            </a:endParaRPr>
          </a:p>
          <a:p>
            <a:pPr marL="457176" lvl="1" indent="0">
              <a:buNone/>
              <a:defRPr/>
            </a:pPr>
            <a:endParaRPr lang="en-US" sz="2400" dirty="0">
              <a:sym typeface="Symbol" charset="0"/>
            </a:endParaRP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905127" y="4330701"/>
            <a:ext cx="5222620" cy="714014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415" y="2362387"/>
            <a:ext cx="3759585" cy="17522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Recap: Defining MDPs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443036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states 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Start state s</a:t>
            </a:r>
            <a:r>
              <a:rPr lang="en-US" baseline="-25000" dirty="0">
                <a:ea typeface="ＭＳ Ｐゴシック" pitchFamily="34" charset="-128"/>
              </a:rPr>
              <a:t>0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actions A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Transitions P(</a:t>
            </a:r>
            <a:r>
              <a:rPr lang="en-US" dirty="0" err="1">
                <a:ea typeface="ＭＳ Ｐゴシック" pitchFamily="34" charset="-128"/>
              </a:rPr>
              <a:t>s’</a:t>
            </a:r>
            <a:r>
              <a:rPr lang="en-US" altLang="ja-JP" dirty="0" err="1">
                <a:ea typeface="ＭＳ Ｐゴシック" pitchFamily="34" charset="-128"/>
              </a:rPr>
              <a:t>|s,a</a:t>
            </a:r>
            <a:r>
              <a:rPr lang="en-US" altLang="ja-JP" dirty="0">
                <a:ea typeface="ＭＳ Ｐゴシック" pitchFamily="34" charset="-128"/>
              </a:rPr>
              <a:t>) (or T(</a:t>
            </a:r>
            <a:r>
              <a:rPr lang="en-US" altLang="ja-JP" dirty="0" err="1">
                <a:ea typeface="ＭＳ Ｐゴシック" pitchFamily="34" charset="-128"/>
              </a:rPr>
              <a:t>s,a,s</a:t>
            </a:r>
            <a:r>
              <a:rPr lang="en-US" altLang="ja-JP" dirty="0">
                <a:ea typeface="ＭＳ Ｐゴシック" pitchFamily="34" charset="-128"/>
              </a:rPr>
              <a:t>’))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Rewards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 (and discount </a:t>
            </a:r>
            <a:r>
              <a:rPr lang="en-US" altLang="ja-JP" dirty="0">
                <a:ea typeface="ＭＳ Ｐゴシック" pitchFamily="34" charset="-128"/>
                <a:sym typeface="Symbol" pitchFamily="18" charset="2"/>
              </a:rPr>
              <a:t>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MDP quantities so far: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Policy = Choice of action for each state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Utility = sum of (discounted) rewards</a:t>
            </a:r>
          </a:p>
        </p:txBody>
      </p:sp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8001000" y="1600200"/>
            <a:ext cx="3048000" cy="2754586"/>
            <a:chOff x="2400" y="1401"/>
            <a:chExt cx="1392" cy="1258"/>
          </a:xfrm>
        </p:grpSpPr>
        <p:sp>
          <p:nvSpPr>
            <p:cNvPr id="41989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0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003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4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5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6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1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2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1999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0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1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2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3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994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1995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41996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 dirty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1997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998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MDPs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Recall: 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4729164"/>
          </a:xfrm>
        </p:spPr>
        <p:txBody>
          <a:bodyPr/>
          <a:lstStyle/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Three states: </a:t>
            </a:r>
            <a:r>
              <a:rPr lang="en-US" sz="2000" dirty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dirty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Two actions: </a:t>
            </a:r>
            <a:r>
              <a:rPr lang="en-US" sz="2000" i="1" dirty="0">
                <a:latin typeface="Calibri"/>
                <a:cs typeface="Calibri"/>
              </a:rPr>
              <a:t>Slow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dirty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Going faster gets double reward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2286000"/>
            <a:ext cx="11044696" cy="3962400"/>
            <a:chOff x="838200" y="2286000"/>
            <a:chExt cx="11044696" cy="39624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7F2727"/>
                  </a:solidFill>
                  <a:latin typeface="Calibri"/>
                  <a:cs typeface="Calibri"/>
                </a:rPr>
                <a:t>Warm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Overheated</a:t>
              </a: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cxnSp>
          <p:nvCxnSpPr>
            <p:cNvPr id="60" name="Curved Connector 12"/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81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44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45" name="Picture 44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5803005" cy="282226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9821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355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sp>
        <p:nvSpPr>
          <p:cNvPr id="358" name="Content Placeholder 357"/>
          <p:cNvSpPr>
            <a:spLocks noGrp="1"/>
          </p:cNvSpPr>
          <p:nvPr>
            <p:ph idx="1"/>
          </p:nvPr>
        </p:nvSpPr>
        <p:spPr>
          <a:xfrm>
            <a:off x="304800" y="1397001"/>
            <a:ext cx="4470400" cy="4729164"/>
          </a:xfrm>
        </p:spPr>
        <p:txBody>
          <a:bodyPr/>
          <a:lstStyle/>
          <a:p>
            <a:r>
              <a:rPr lang="en-US" sz="2400" dirty="0"/>
              <a:t>We’re doing way too much work with </a:t>
            </a:r>
            <a:r>
              <a:rPr lang="en-US" sz="2400" dirty="0" err="1"/>
              <a:t>expectimax</a:t>
            </a:r>
            <a:r>
              <a:rPr lang="en-US" sz="2400" dirty="0"/>
              <a:t>!</a:t>
            </a:r>
          </a:p>
          <a:p>
            <a:pPr lvl="1"/>
            <a:endParaRPr lang="en-US" sz="2000" dirty="0"/>
          </a:p>
          <a:p>
            <a:r>
              <a:rPr lang="en-US" sz="2400" dirty="0"/>
              <a:t>Problem: States are repeated </a:t>
            </a:r>
          </a:p>
          <a:p>
            <a:pPr lvl="1"/>
            <a:r>
              <a:rPr lang="en-US" sz="2000" dirty="0"/>
              <a:t>Idea: Only compute needed quantities once</a:t>
            </a:r>
          </a:p>
          <a:p>
            <a:pPr lvl="1"/>
            <a:endParaRPr lang="en-US" sz="2000" dirty="0"/>
          </a:p>
          <a:p>
            <a:r>
              <a:rPr lang="en-US" sz="2400" dirty="0"/>
              <a:t>Problem: Tree goes on forever</a:t>
            </a:r>
          </a:p>
          <a:p>
            <a:pPr lvl="1"/>
            <a:r>
              <a:rPr lang="en-US" sz="2000" dirty="0"/>
              <a:t>Idea: Do a depth-limited computation, but with increasing depths until change is small</a:t>
            </a:r>
          </a:p>
          <a:p>
            <a:pPr lvl="1"/>
            <a:r>
              <a:rPr lang="en-US" sz="2000" dirty="0"/>
              <a:t>Note: deep parts of the tree eventually don’t matter if </a:t>
            </a:r>
            <a:r>
              <a:rPr lang="el-GR" sz="2000" dirty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000" dirty="0"/>
              <a:t> &lt; 1</a:t>
            </a:r>
          </a:p>
        </p:txBody>
      </p:sp>
      <p:pic>
        <p:nvPicPr>
          <p:cNvPr id="41" name="Picture 40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52800"/>
            <a:ext cx="5803005" cy="2822260"/>
          </a:xfrm>
          <a:prstGeom prst="rect">
            <a:avLst/>
          </a:prstGeom>
        </p:spPr>
      </p:pic>
      <p:grpSp>
        <p:nvGrpSpPr>
          <p:cNvPr id="22" name="Group 43"/>
          <p:cNvGrpSpPr/>
          <p:nvPr/>
        </p:nvGrpSpPr>
        <p:grpSpPr>
          <a:xfrm>
            <a:off x="51157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241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Quantities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(s,a,s’) is a </a:t>
            </a:r>
            <a:br>
              <a:rPr lang="en-US" sz="200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000" i="1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sz="2000" i="1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sz="2000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5867400" y="6488112"/>
            <a:ext cx="632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values (L8D4)]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6" name="Picture 5" descr="Screen Shot 2014-08-10 at 7.36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92" y="1143000"/>
            <a:ext cx="618821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22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agent’</a:t>
            </a:r>
            <a:r>
              <a:rPr lang="en-US" altLang="ja-JP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North takes the agent North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Small </a:t>
            </a:r>
            <a:r>
              <a:rPr lang="en-US" altLang="ja-JP" dirty="0">
                <a:latin typeface="Calibri" pitchFamily="34" charset="0"/>
              </a:rPr>
              <a:t>“living” 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7" name="Picture 6" descr="Screen Shot 2014-08-10 at 7.37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55" y="1143000"/>
            <a:ext cx="6169291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16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39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11" y="1143000"/>
            <a:ext cx="617837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3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07" y="1143000"/>
            <a:ext cx="619578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65" y="1134664"/>
            <a:ext cx="6215470" cy="57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1" y="1143000"/>
            <a:ext cx="62155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-0.1</a:t>
            </a:r>
          </a:p>
        </p:txBody>
      </p:sp>
      <p:pic>
        <p:nvPicPr>
          <p:cNvPr id="3" name="Picture 2" descr="Screen Shot 2014-08-10 at 7.42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82" y="1143000"/>
            <a:ext cx="620563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-0.1</a:t>
            </a:r>
          </a:p>
        </p:txBody>
      </p:sp>
      <p:pic>
        <p:nvPicPr>
          <p:cNvPr id="3" name="Picture 2" descr="Screen Shot 2014-08-10 at 7.42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16" y="1175632"/>
            <a:ext cx="6161168" cy="56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Fundamental operation: compute the (</a:t>
            </a:r>
            <a:r>
              <a:rPr lang="en-US" sz="2800" dirty="0" err="1"/>
              <a:t>expectimax</a:t>
            </a:r>
            <a:r>
              <a:rPr lang="en-US" sz="2800" dirty="0"/>
              <a:t>) value of a state</a:t>
            </a:r>
          </a:p>
          <a:p>
            <a:pPr lvl="1"/>
            <a:r>
              <a:rPr lang="en-US" sz="2400" dirty="0"/>
              <a:t>Expected utility under optimal action</a:t>
            </a:r>
          </a:p>
          <a:p>
            <a:pPr lvl="1"/>
            <a:r>
              <a:rPr lang="en-US" sz="2400" dirty="0"/>
              <a:t>Average sum of (discounted) rewards</a:t>
            </a:r>
          </a:p>
          <a:p>
            <a:pPr lvl="1"/>
            <a:r>
              <a:rPr lang="en-US" sz="2400" dirty="0"/>
              <a:t>This is just what </a:t>
            </a:r>
            <a:r>
              <a:rPr lang="en-US" sz="2400" dirty="0" err="1"/>
              <a:t>expectimax</a:t>
            </a:r>
            <a:r>
              <a:rPr lang="en-US" sz="2400" dirty="0"/>
              <a:t> computed!</a:t>
            </a:r>
          </a:p>
          <a:p>
            <a:pPr lvl="1"/>
            <a:endParaRPr lang="en-US" sz="2400" dirty="0"/>
          </a:p>
          <a:p>
            <a:r>
              <a:rPr lang="en-US" sz="2800" dirty="0"/>
              <a:t>Recursive definition of value:</a:t>
            </a:r>
          </a:p>
        </p:txBody>
      </p:sp>
      <p:pic>
        <p:nvPicPr>
          <p:cNvPr id="52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0835" y="4343400"/>
            <a:ext cx="3078105" cy="405370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71443" y="57277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8073" y="49863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s,a,s</a:t>
              </a:r>
              <a:r>
                <a:rPr lang="ja-JP" altLang="en-US" sz="2400"/>
                <a:t>’</a:t>
              </a:r>
              <a:endParaRPr lang="en-US" sz="24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Time-Limited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23200" cy="4729164"/>
          </a:xfrm>
        </p:spPr>
        <p:txBody>
          <a:bodyPr/>
          <a:lstStyle/>
          <a:p>
            <a:r>
              <a:rPr lang="en-US" sz="2400" dirty="0"/>
              <a:t>Key idea: time-limited values</a:t>
            </a:r>
          </a:p>
          <a:p>
            <a:pPr lvl="4"/>
            <a:endParaRPr lang="en-US" sz="1200" dirty="0"/>
          </a:p>
          <a:p>
            <a:r>
              <a:rPr lang="en-US" sz="2400" dirty="0"/>
              <a:t>Define </a:t>
            </a:r>
            <a:r>
              <a:rPr lang="en-US" sz="2400" dirty="0" err="1"/>
              <a:t>V</a:t>
            </a:r>
            <a:r>
              <a:rPr lang="en-US" sz="2400" baseline="-25000" dirty="0" err="1"/>
              <a:t>k</a:t>
            </a:r>
            <a:r>
              <a:rPr lang="en-US" sz="2400" dirty="0"/>
              <a:t>(s) to be the optimal value of s if the game ends in k more time steps</a:t>
            </a:r>
          </a:p>
          <a:p>
            <a:pPr lvl="1"/>
            <a:r>
              <a:rPr lang="en-US" sz="2000" dirty="0"/>
              <a:t>Equivalently, it’s what a depth-k </a:t>
            </a:r>
            <a:r>
              <a:rPr lang="en-US" sz="2000" dirty="0" err="1"/>
              <a:t>expectimax</a:t>
            </a:r>
            <a:r>
              <a:rPr lang="en-US" sz="2000" dirty="0"/>
              <a:t> would give from s</a:t>
            </a:r>
          </a:p>
          <a:p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9020" y="1264178"/>
            <a:ext cx="2248579" cy="2164822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time-limited values (L8D6)]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4350" y="3962400"/>
            <a:ext cx="4492280" cy="1731062"/>
            <a:chOff x="460604" y="1295400"/>
            <a:chExt cx="11348754" cy="437314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8" idx="2"/>
              <a:endCxn id="12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1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>
              <a:stCxn id="12" idx="4"/>
              <a:endCxn id="15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4"/>
              <a:endCxn id="9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>
              <a:stCxn id="11" idx="4"/>
              <a:endCxn id="18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1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8" idx="2"/>
              <a:endCxn id="22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2"/>
              <a:endCxn id="21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22" idx="4"/>
              <a:endCxn id="25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20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/>
            <p:cNvCxnSpPr>
              <a:stCxn id="21" idx="4"/>
              <a:endCxn id="28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endCxn id="30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/>
            <p:cNvCxnSpPr>
              <a:stCxn id="30" idx="4"/>
              <a:endCxn id="32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5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5" idx="2"/>
              <a:endCxn id="3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5" idx="4"/>
              <a:endCxn id="37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4"/>
              <a:endCxn id="34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9" idx="2"/>
              <a:endCxn id="41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>
              <a:stCxn id="41" idx="4"/>
              <a:endCxn id="43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4"/>
              <a:endCxn id="40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9" idx="2"/>
              <a:endCxn id="46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6629400" y="4343400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8229600" y="4267200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763000" y="3962400"/>
            <a:ext cx="864110" cy="278892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962400"/>
            <a:ext cx="367414" cy="241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World Actions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Markov Decision Processes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5532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dirty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dirty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Sometimes just R(s) or R(s</a:t>
            </a:r>
            <a:r>
              <a:rPr lang="en-US" altLang="ja-JP" sz="1800" dirty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Maybe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One way to solve them is with </a:t>
            </a:r>
            <a:r>
              <a:rPr lang="en-US" sz="2000" dirty="0" err="1">
                <a:ea typeface="ＭＳ Ｐゴシック" pitchFamily="34" charset="-128"/>
              </a:rPr>
              <a:t>expectimax</a:t>
            </a:r>
            <a:r>
              <a:rPr lang="en-US" sz="2000" dirty="0">
                <a:ea typeface="ＭＳ Ｐゴシック" pitchFamily="34" charset="-128"/>
              </a:rPr>
              <a:t> search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We’</a:t>
            </a:r>
            <a:r>
              <a:rPr lang="en-US" altLang="ja-JP" sz="2000" dirty="0">
                <a:ea typeface="ＭＳ Ｐゴシック" pitchFamily="34" charset="-128"/>
              </a:rPr>
              <a:t>ll have a new tool soon</a:t>
            </a:r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7086600" y="6488112"/>
            <a:ext cx="510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manual intro (L8D1)]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cingSubTre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57600"/>
            <a:ext cx="5803005" cy="2822260"/>
          </a:xfrm>
          <a:prstGeom prst="rect">
            <a:avLst/>
          </a:prstGeom>
        </p:spPr>
      </p:pic>
      <p:cxnSp>
        <p:nvCxnSpPr>
          <p:cNvPr id="951" name="Straight Arrow Connector 10"/>
          <p:cNvCxnSpPr>
            <a:stCxn id="309" idx="2"/>
            <a:endCxn id="313" idx="1"/>
          </p:cNvCxnSpPr>
          <p:nvPr/>
        </p:nvCxnSpPr>
        <p:spPr>
          <a:xfrm>
            <a:off x="7749492" y="1843018"/>
            <a:ext cx="1563311" cy="4109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Time-Limited Values</a:t>
            </a:r>
          </a:p>
        </p:txBody>
      </p:sp>
      <p:grpSp>
        <p:nvGrpSpPr>
          <p:cNvPr id="308" name="Group 43"/>
          <p:cNvGrpSpPr/>
          <p:nvPr/>
        </p:nvGrpSpPr>
        <p:grpSpPr>
          <a:xfrm>
            <a:off x="5268141" y="1524000"/>
            <a:ext cx="6237200" cy="2514600"/>
            <a:chOff x="460604" y="858084"/>
            <a:chExt cx="11931837" cy="4810462"/>
          </a:xfrm>
        </p:grpSpPr>
        <p:pic>
          <p:nvPicPr>
            <p:cNvPr id="30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310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31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312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" name="Straight Arrow Connector 12"/>
            <p:cNvCxnSpPr>
              <a:stCxn id="309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17" name="Straight Arrow Connector 16"/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17"/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>
              <a:endCxn id="319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22" name="Oval 321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4" name="Straight Arrow Connector 323"/>
            <p:cNvCxnSpPr>
              <a:stCxn id="319" idx="2"/>
              <a:endCxn id="323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>
              <a:stCxn id="319" idx="2"/>
              <a:endCxn id="322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7" name="Straight Arrow Connector 326"/>
            <p:cNvCxnSpPr>
              <a:stCxn id="323" idx="4"/>
              <a:endCxn id="326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4"/>
              <a:endCxn id="321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0" name="Straight Arrow Connector 329"/>
            <p:cNvCxnSpPr>
              <a:stCxn id="322" idx="4"/>
              <a:endCxn id="329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Arrow Connector 331"/>
            <p:cNvCxnSpPr>
              <a:stCxn id="316" idx="2"/>
              <a:endCxn id="331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>
              <a:stCxn id="331" idx="4"/>
              <a:endCxn id="333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36" name="Oval 335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Arrow Connector 336"/>
            <p:cNvCxnSpPr>
              <a:stCxn id="316" idx="2"/>
              <a:endCxn id="336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8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9" name="Straight Arrow Connector 338"/>
            <p:cNvCxnSpPr>
              <a:stCxn id="336" idx="4"/>
              <a:endCxn id="338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36" idx="4"/>
              <a:endCxn id="335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42" name="Oval 34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3" name="Straight Arrow Connector 342"/>
            <p:cNvCxnSpPr>
              <a:stCxn id="310" idx="2"/>
              <a:endCxn id="342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45" name="Straight Arrow Connector 344"/>
            <p:cNvCxnSpPr>
              <a:stCxn id="342" idx="4"/>
              <a:endCxn id="34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342" idx="4"/>
              <a:endCxn id="34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Oval 346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Arrow Connector 347"/>
            <p:cNvCxnSpPr>
              <a:stCxn id="310" idx="2"/>
              <a:endCxn id="347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7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" name="Rounded Rectangle 349"/>
          <p:cNvSpPr/>
          <p:nvPr/>
        </p:nvSpPr>
        <p:spPr>
          <a:xfrm>
            <a:off x="4953000" y="5867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ight Arrow 350"/>
          <p:cNvSpPr/>
          <p:nvPr/>
        </p:nvSpPr>
        <p:spPr>
          <a:xfrm flipH="1">
            <a:off x="4038600" y="6025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53340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6096000"/>
            <a:ext cx="367414" cy="241575"/>
          </a:xfrm>
          <a:prstGeom prst="rect">
            <a:avLst/>
          </a:prstGeom>
          <a:noFill/>
        </p:spPr>
      </p:pic>
      <p:pic>
        <p:nvPicPr>
          <p:cNvPr id="355" name="Picture 35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1649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7" name="Picture 35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2792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9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6051604"/>
            <a:ext cx="389821" cy="276085"/>
          </a:xfrm>
          <a:prstGeom prst="rect">
            <a:avLst/>
          </a:prstGeom>
          <a:noFill/>
        </p:spPr>
      </p:pic>
      <p:pic>
        <p:nvPicPr>
          <p:cNvPr id="360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6087424"/>
            <a:ext cx="401623" cy="253078"/>
          </a:xfrm>
          <a:prstGeom prst="rect">
            <a:avLst/>
          </a:prstGeom>
          <a:noFill/>
        </p:spPr>
      </p:pic>
      <p:sp>
        <p:nvSpPr>
          <p:cNvPr id="361" name="Rounded Rectangle 360"/>
          <p:cNvSpPr/>
          <p:nvPr/>
        </p:nvSpPr>
        <p:spPr>
          <a:xfrm>
            <a:off x="381000" y="5867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4953000" y="4724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ight Arrow 362"/>
          <p:cNvSpPr/>
          <p:nvPr/>
        </p:nvSpPr>
        <p:spPr>
          <a:xfrm flipH="1">
            <a:off x="4038600" y="4882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53314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5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4953000"/>
            <a:ext cx="367414" cy="241575"/>
          </a:xfrm>
          <a:prstGeom prst="rect">
            <a:avLst/>
          </a:prstGeom>
          <a:noFill/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1649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2792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4908604"/>
            <a:ext cx="389821" cy="276085"/>
          </a:xfrm>
          <a:prstGeom prst="rect">
            <a:avLst/>
          </a:prstGeom>
          <a:noFill/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4944424"/>
            <a:ext cx="401623" cy="253078"/>
          </a:xfrm>
          <a:prstGeom prst="rect">
            <a:avLst/>
          </a:prstGeom>
          <a:noFill/>
        </p:spPr>
      </p:pic>
      <p:sp>
        <p:nvSpPr>
          <p:cNvPr id="370" name="Rounded Rectangle 369"/>
          <p:cNvSpPr/>
          <p:nvPr/>
        </p:nvSpPr>
        <p:spPr>
          <a:xfrm>
            <a:off x="381000" y="4724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ounded Rectangle 373"/>
          <p:cNvSpPr/>
          <p:nvPr/>
        </p:nvSpPr>
        <p:spPr>
          <a:xfrm>
            <a:off x="4953000" y="3597302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ight Arrow 374"/>
          <p:cNvSpPr/>
          <p:nvPr/>
        </p:nvSpPr>
        <p:spPr>
          <a:xfrm flipH="1">
            <a:off x="4038600" y="3755564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3" name="Picture 38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53288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77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3825902"/>
            <a:ext cx="367414" cy="241575"/>
          </a:xfrm>
          <a:prstGeom prst="rect">
            <a:avLst/>
          </a:prstGeom>
          <a:noFill/>
        </p:spPr>
      </p:pic>
      <p:pic>
        <p:nvPicPr>
          <p:cNvPr id="384" name="Picture 383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64946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5" name="Picture 38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792468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0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3781506"/>
            <a:ext cx="389821" cy="276085"/>
          </a:xfrm>
          <a:prstGeom prst="rect">
            <a:avLst/>
          </a:prstGeom>
          <a:noFill/>
        </p:spPr>
      </p:pic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3817326"/>
            <a:ext cx="401623" cy="253078"/>
          </a:xfrm>
          <a:prstGeom prst="rect">
            <a:avLst/>
          </a:prstGeom>
          <a:noFill/>
        </p:spPr>
      </p:pic>
      <p:sp>
        <p:nvSpPr>
          <p:cNvPr id="382" name="Rounded Rectangle 381"/>
          <p:cNvSpPr/>
          <p:nvPr/>
        </p:nvSpPr>
        <p:spPr>
          <a:xfrm>
            <a:off x="381000" y="3597302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ounded Rectangle 385"/>
          <p:cNvSpPr/>
          <p:nvPr/>
        </p:nvSpPr>
        <p:spPr>
          <a:xfrm>
            <a:off x="4953000" y="2474845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ight Arrow 386"/>
          <p:cNvSpPr/>
          <p:nvPr/>
        </p:nvSpPr>
        <p:spPr>
          <a:xfrm flipH="1">
            <a:off x="4038600" y="2633107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" name="Picture 39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53263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2703445"/>
            <a:ext cx="367414" cy="241575"/>
          </a:xfrm>
          <a:prstGeom prst="rect">
            <a:avLst/>
          </a:prstGeom>
          <a:noFill/>
        </p:spPr>
      </p:pic>
      <p:pic>
        <p:nvPicPr>
          <p:cNvPr id="400" name="Picture 399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64921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401" name="Picture 400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792212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2659049"/>
            <a:ext cx="389821" cy="276085"/>
          </a:xfrm>
          <a:prstGeom prst="rect">
            <a:avLst/>
          </a:prstGeom>
          <a:noFill/>
        </p:spPr>
      </p:pic>
      <p:pic>
        <p:nvPicPr>
          <p:cNvPr id="393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2694869"/>
            <a:ext cx="401623" cy="253078"/>
          </a:xfrm>
          <a:prstGeom prst="rect">
            <a:avLst/>
          </a:prstGeom>
          <a:noFill/>
        </p:spPr>
      </p:pic>
      <p:sp>
        <p:nvSpPr>
          <p:cNvPr id="394" name="Rounded Rectangle 393"/>
          <p:cNvSpPr/>
          <p:nvPr/>
        </p:nvSpPr>
        <p:spPr>
          <a:xfrm>
            <a:off x="381000" y="2474845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ounded Rectangle 401"/>
          <p:cNvSpPr/>
          <p:nvPr/>
        </p:nvSpPr>
        <p:spPr>
          <a:xfrm>
            <a:off x="4953000" y="13716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ight Arrow 402"/>
          <p:cNvSpPr/>
          <p:nvPr/>
        </p:nvSpPr>
        <p:spPr>
          <a:xfrm flipH="1">
            <a:off x="4038600" y="15298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4" name="Picture 95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53237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5" name="Picture 2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1600200"/>
            <a:ext cx="367414" cy="241575"/>
          </a:xfrm>
          <a:prstGeom prst="rect">
            <a:avLst/>
          </a:prstGeom>
          <a:noFill/>
        </p:spPr>
      </p:pic>
      <p:pic>
        <p:nvPicPr>
          <p:cNvPr id="955" name="Picture 954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64895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56" name="Picture 955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791956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1555804"/>
            <a:ext cx="389821" cy="276085"/>
          </a:xfrm>
          <a:prstGeom prst="rect">
            <a:avLst/>
          </a:prstGeom>
          <a:noFill/>
        </p:spPr>
      </p:pic>
      <p:pic>
        <p:nvPicPr>
          <p:cNvPr id="40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1591624"/>
            <a:ext cx="401623" cy="253078"/>
          </a:xfrm>
          <a:prstGeom prst="rect">
            <a:avLst/>
          </a:prstGeom>
          <a:noFill/>
        </p:spPr>
      </p:pic>
      <p:sp>
        <p:nvSpPr>
          <p:cNvPr id="410" name="Rounded Rectangle 409"/>
          <p:cNvSpPr/>
          <p:nvPr/>
        </p:nvSpPr>
        <p:spPr>
          <a:xfrm>
            <a:off x="381000" y="13716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351" grpId="0" animBg="1"/>
      <p:bldP spid="361" grpId="0" animBg="1"/>
      <p:bldP spid="362" grpId="0" animBg="1"/>
      <p:bldP spid="363" grpId="0" animBg="1"/>
      <p:bldP spid="370" grpId="0" animBg="1"/>
      <p:bldP spid="374" grpId="0" animBg="1"/>
      <p:bldP spid="375" grpId="0" animBg="1"/>
      <p:bldP spid="382" grpId="0" animBg="1"/>
      <p:bldP spid="386" grpId="0" animBg="1"/>
      <p:bldP spid="387" grpId="0" animBg="1"/>
      <p:bldP spid="394" grpId="0" animBg="1"/>
      <p:bldP spid="402" grpId="0" animBg="1"/>
      <p:bldP spid="403" grpId="0" animBg="1"/>
      <p:bldP spid="4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Start with V</a:t>
            </a:r>
            <a:r>
              <a:rPr lang="en-US" sz="2400" baseline="-25000" dirty="0"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(s) = 0: no time steps left means an expected reward sum of zero</a:t>
            </a:r>
          </a:p>
          <a:p>
            <a:pPr lvl="2">
              <a:lnSpc>
                <a:spcPct val="80000"/>
              </a:lnSpc>
            </a:pPr>
            <a:endParaRPr lang="en-US" sz="16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Given vector of </a:t>
            </a:r>
            <a:r>
              <a:rPr lang="en-US" sz="2400" dirty="0" err="1">
                <a:ea typeface="ＭＳ Ｐゴシック" pitchFamily="34" charset="-128"/>
              </a:rPr>
              <a:t>V</a:t>
            </a:r>
            <a:r>
              <a:rPr lang="en-US" sz="2400" baseline="-25000" dirty="0" err="1">
                <a:ea typeface="ＭＳ Ｐゴシック" pitchFamily="34" charset="-128"/>
              </a:rPr>
              <a:t>k</a:t>
            </a:r>
            <a:r>
              <a:rPr lang="en-US" sz="2400" dirty="0">
                <a:ea typeface="ＭＳ Ｐゴシック" pitchFamily="34" charset="-128"/>
              </a:rPr>
              <a:t>(s) values, do one ply of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 from each state: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Repeat until convergence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Complexity of each iteration: O(S</a:t>
            </a:r>
            <a:r>
              <a:rPr lang="en-US" sz="2400" baseline="30000" dirty="0">
                <a:ea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</a:rPr>
              <a:t>A)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Theorem: will converge to unique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Basic idea: approximations get refined towards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Policy may converge long before values do</a:t>
            </a: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42684" y="266700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9220200" y="2286000"/>
            <a:ext cx="2286000" cy="2122488"/>
            <a:chOff x="2400" y="1401"/>
            <a:chExt cx="1440" cy="1337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 err="1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 err="1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dirty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Value Iteration</a:t>
            </a: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0             0             0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447800" y="3733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2             1             0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447800" y="23622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3.5          2.5          0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/>
                <a:cs typeface="Calibri"/>
              </a:rPr>
              <a:t>Assume no discount!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715000" y="5334000"/>
            <a:ext cx="5971533" cy="56776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033EA-FAFD-334D-5E87-3E4DE43A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06F7F-5698-66CC-5850-18462EDC6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the race problem with discount factor = 0.5</a:t>
            </a:r>
          </a:p>
        </p:txBody>
      </p:sp>
    </p:spTree>
    <p:extLst>
      <p:ext uri="{BB962C8B-B14F-4D97-AF65-F5344CB8AC3E}">
        <p14:creationId xmlns:p14="http://schemas.microsoft.com/office/powerpoint/2010/main" val="2796644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Convergence*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r>
              <a:rPr lang="en-US" sz="2000" dirty="0">
                <a:latin typeface="Calibri"/>
                <a:cs typeface="Calibri"/>
              </a:rPr>
              <a:t>How do we know the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vectors are going to converge?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1: If the tree has maximum depth M, then V</a:t>
            </a:r>
            <a:r>
              <a:rPr lang="en-US" sz="2000" baseline="-25000" dirty="0">
                <a:latin typeface="Calibri"/>
                <a:cs typeface="Calibri"/>
              </a:rPr>
              <a:t>M</a:t>
            </a:r>
            <a:r>
              <a:rPr lang="en-US" sz="2000" dirty="0">
                <a:latin typeface="Calibri"/>
                <a:cs typeface="Calibri"/>
              </a:rPr>
              <a:t> holds the actual </a:t>
            </a:r>
            <a:r>
              <a:rPr lang="en-US" sz="2000" dirty="0" err="1">
                <a:latin typeface="Calibri"/>
                <a:cs typeface="Calibri"/>
              </a:rPr>
              <a:t>untruncated</a:t>
            </a:r>
            <a:r>
              <a:rPr lang="en-US" sz="2000" dirty="0">
                <a:latin typeface="Calibri"/>
                <a:cs typeface="Calibri"/>
              </a:rPr>
              <a:t> values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2: If the discount is less than 1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Sketch: For any state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can be viewed as depth k+1 </a:t>
            </a:r>
            <a:r>
              <a:rPr lang="en-US" sz="1800" dirty="0" err="1">
                <a:latin typeface="Calibri"/>
                <a:cs typeface="Calibri"/>
              </a:rPr>
              <a:t>expectimax</a:t>
            </a:r>
            <a:r>
              <a:rPr lang="en-US" sz="1800" dirty="0">
                <a:latin typeface="Calibri"/>
                <a:cs typeface="Calibri"/>
              </a:rPr>
              <a:t> results in nearly identical search trees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The difference is that on the bottom layer,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has actual rewards while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has zeros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That last layer is at best all R</a:t>
            </a:r>
            <a:r>
              <a:rPr lang="en-US" sz="1800" baseline="-25000" dirty="0">
                <a:latin typeface="Calibri"/>
                <a:cs typeface="Calibri"/>
              </a:rPr>
              <a:t>MAX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It is at worst R</a:t>
            </a:r>
            <a:r>
              <a:rPr lang="en-US" sz="1800" baseline="-25000" dirty="0">
                <a:latin typeface="Calibri"/>
                <a:cs typeface="Calibri"/>
              </a:rPr>
              <a:t>MIN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But everything is discounted by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that far out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are at most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max|R</a:t>
            </a:r>
            <a:r>
              <a:rPr lang="en-US" sz="1800" dirty="0">
                <a:latin typeface="Calibri"/>
                <a:cs typeface="Calibri"/>
              </a:rPr>
              <a:t>| different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as k increases, the values converge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7239000" y="2304691"/>
            <a:ext cx="2135038" cy="31055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7368396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9697528" y="2304691"/>
            <a:ext cx="2135038" cy="310550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9826925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931118" y="1828939"/>
            <a:ext cx="780241" cy="389057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219613" y="1828800"/>
            <a:ext cx="1134187" cy="38941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Gridworld</a:t>
            </a:r>
            <a:r>
              <a:rPr lang="en-US" dirty="0"/>
              <a:t> Manual Intro</a:t>
            </a:r>
          </a:p>
        </p:txBody>
      </p:sp>
      <p:pic>
        <p:nvPicPr>
          <p:cNvPr id="4" name="Gridworld Manual Intr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0" y="1143000"/>
            <a:ext cx="841248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7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What is Markov about MDPs?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10600" cy="4525963"/>
          </a:xfrm>
        </p:spPr>
        <p:txBody>
          <a:bodyPr/>
          <a:lstStyle/>
          <a:p>
            <a:r>
              <a:rPr lang="en-US" altLang="ja-JP" sz="2400" dirty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Markov decision processes, </a:t>
            </a:r>
            <a:r>
              <a:rPr lang="en-US" altLang="ja-JP" sz="2400" dirty="0">
                <a:ea typeface="ＭＳ Ｐゴシック" pitchFamily="34" charset="-128"/>
              </a:rPr>
              <a:t>“Markov” means action outcomes depend only on the current state</a:t>
            </a: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r>
              <a:rPr lang="en-US" altLang="ja-JP" sz="2400" dirty="0">
                <a:ea typeface="ＭＳ Ｐゴシック" pitchFamily="34" charset="-128"/>
              </a:rPr>
              <a:t>This is just like search, where the successor function could only depend on the current state (not the history)</a:t>
            </a:r>
          </a:p>
          <a:p>
            <a:pPr>
              <a:buFont typeface="Wingdings" pitchFamily="2" charset="2"/>
              <a:buNone/>
            </a:pP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06613" y="41910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44613" y="3581400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44613" y="464820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33447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</a:rPr>
              <a:t>Andrey</a:t>
            </a:r>
            <a:r>
              <a:rPr lang="en-US" dirty="0">
                <a:latin typeface="Calibri" pitchFamily="34" charset="0"/>
              </a:rPr>
              <a:t> Markov (1856-1922)</a:t>
            </a:r>
          </a:p>
          <a:p>
            <a:pPr algn="ctr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Policies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Optimal policy when R(s, a, s</a:t>
            </a:r>
            <a:r>
              <a:rPr lang="en-US" altLang="ja-JP" sz="2400" dirty="0">
                <a:latin typeface="Calibri" pitchFamily="34" charset="0"/>
              </a:rPr>
              <a:t>’) = -0.03 for all non-terminals 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4008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2400" dirty="0">
                <a:ea typeface="ＭＳ Ｐゴシック" pitchFamily="34" charset="-128"/>
              </a:rPr>
              <a:t>, or sequence of actions, from start to a goal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MDPs, we want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optimal policy is one that maximizes        expected utility if followed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explicit policy defines a reflex agent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 err="1">
                <a:ea typeface="ＭＳ Ｐゴシック" pitchFamily="34" charset="-128"/>
                <a:sym typeface="Symbol" pitchFamily="18" charset="2"/>
              </a:rPr>
              <a:t>Expectimax</a:t>
            </a:r>
            <a:r>
              <a:rPr lang="en-US" sz="2400" dirty="0">
                <a:ea typeface="ＭＳ Ｐゴシック" pitchFamily="34" charset="-128"/>
                <a:sym typeface="Symbol" pitchFamily="18" charset="2"/>
              </a:rPr>
              <a:t> didn’t compute entire policies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It computed the action for a single state only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sym typeface="Symbol" pitchFamily="18" charset="2"/>
              </a:rPr>
              <a:t>Optimal Policies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360487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13487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299199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494087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47988" y="3494087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def\pref{\succ}&#10;\def\lequiv{\Leftrightarrow}&#10;\begin{document}&#10;\centering&#10;$[r,r_0,r_1,r_2,\ldots]\pref [r,r'_0,r'_1,r'_2,\ldots]$\\&#10;$\lequiv$\\&#10;$[r_0,r_1,r_2,\ldots]\pref [r'_0,r'_1,r'_2,\ldots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16"/>
  <p:tag name="PICTUREFILESIZE" val="4786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a_1, a_2, \ldots] \succ [b_1, b_2, \ldots]  template TPT1  env TPENV1  fore 0  back 16777215  eqnno 3"/>
  <p:tag name="FILENAME" val="TP_tmp"/>
  <p:tag name="ORIGWIDTH" val="101"/>
  <p:tag name="PICTUREFILESIZE" val="46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r, a_1, a_2, \ldots] \succ [r, b_1, b_2, \ldots]  template TPT1  env TPENV1  fore 0  back 16777215  eqnno 3"/>
  <p:tag name="FILENAME" val="TP_tmp"/>
  <p:tag name="ORIGWIDTH" val="119"/>
  <p:tag name="PICTUREFILESIZE" val="550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50921</TotalTime>
  <Words>2574</Words>
  <Application>Microsoft Office PowerPoint</Application>
  <PresentationFormat>Widescreen</PresentationFormat>
  <Paragraphs>481</Paragraphs>
  <Slides>58</Slides>
  <Notes>33</Notes>
  <HiddenSlides>6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ＭＳ Ｐゴシック</vt:lpstr>
      <vt:lpstr>Arial</vt:lpstr>
      <vt:lpstr>Calibri</vt:lpstr>
      <vt:lpstr>cmmi10</vt:lpstr>
      <vt:lpstr>Symbol</vt:lpstr>
      <vt:lpstr>Times New Roman</vt:lpstr>
      <vt:lpstr>Wingdings</vt:lpstr>
      <vt:lpstr>dan-berkeley-nlp-v1</vt:lpstr>
      <vt:lpstr>CS 188: Artificial Intelligence </vt:lpstr>
      <vt:lpstr>Non-Deterministic Search</vt:lpstr>
      <vt:lpstr>Example: Grid World</vt:lpstr>
      <vt:lpstr>Grid World Actions</vt:lpstr>
      <vt:lpstr>Markov Decision Processes</vt:lpstr>
      <vt:lpstr>Video of Demo Gridworld Manual Intro</vt:lpstr>
      <vt:lpstr>What is Markov about MDPs?</vt:lpstr>
      <vt:lpstr>Policies</vt:lpstr>
      <vt:lpstr>Optimal Policies</vt:lpstr>
      <vt:lpstr>Example: Racing</vt:lpstr>
      <vt:lpstr>Example: Racing</vt:lpstr>
      <vt:lpstr>Racing Search Tree</vt:lpstr>
      <vt:lpstr>MDP Search Trees</vt:lpstr>
      <vt:lpstr>Utilities of Sequences</vt:lpstr>
      <vt:lpstr>Utilities of Sequences</vt:lpstr>
      <vt:lpstr>Discounting</vt:lpstr>
      <vt:lpstr>Discounting</vt:lpstr>
      <vt:lpstr>Stationary Preferences</vt:lpstr>
      <vt:lpstr>Quiz: Discounting</vt:lpstr>
      <vt:lpstr>Quiz</vt:lpstr>
      <vt:lpstr>Infinite Utilities?!</vt:lpstr>
      <vt:lpstr>Recap: Defining MDPs</vt:lpstr>
      <vt:lpstr>Solving MDPs</vt:lpstr>
      <vt:lpstr>Recall: Racing</vt:lpstr>
      <vt:lpstr>Racing Search Tree</vt:lpstr>
      <vt:lpstr>Racing Search Tree</vt:lpstr>
      <vt:lpstr>Racing Search Tree</vt:lpstr>
      <vt:lpstr>Optimal Quantities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Values of States</vt:lpstr>
      <vt:lpstr>Time-Limited Values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Computing Time-Limited Values</vt:lpstr>
      <vt:lpstr>Value Iteration</vt:lpstr>
      <vt:lpstr>Value Iteration</vt:lpstr>
      <vt:lpstr>Example: Value Iteration</vt:lpstr>
      <vt:lpstr>Quiz</vt:lpstr>
      <vt:lpstr>Convergence*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fatemeh mansoori</cp:lastModifiedBy>
  <cp:revision>2736</cp:revision>
  <cp:lastPrinted>2014-02-13T17:51:45Z</cp:lastPrinted>
  <dcterms:created xsi:type="dcterms:W3CDTF">2004-08-27T04:16:05Z</dcterms:created>
  <dcterms:modified xsi:type="dcterms:W3CDTF">2024-03-10T05:52:58Z</dcterms:modified>
</cp:coreProperties>
</file>